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576" r:id="rId2"/>
    <p:sldId id="673" r:id="rId3"/>
    <p:sldId id="580" r:id="rId4"/>
    <p:sldId id="704" r:id="rId5"/>
    <p:sldId id="660" r:id="rId6"/>
    <p:sldId id="605" r:id="rId7"/>
    <p:sldId id="604" r:id="rId8"/>
    <p:sldId id="608" r:id="rId9"/>
    <p:sldId id="676" r:id="rId10"/>
    <p:sldId id="674" r:id="rId11"/>
    <p:sldId id="675" r:id="rId12"/>
    <p:sldId id="677" r:id="rId13"/>
    <p:sldId id="679" r:id="rId14"/>
    <p:sldId id="678" r:id="rId15"/>
    <p:sldId id="698" r:id="rId16"/>
    <p:sldId id="693" r:id="rId17"/>
    <p:sldId id="703" r:id="rId18"/>
    <p:sldId id="710" r:id="rId19"/>
    <p:sldId id="695" r:id="rId20"/>
    <p:sldId id="689" r:id="rId21"/>
    <p:sldId id="711" r:id="rId22"/>
    <p:sldId id="700" r:id="rId23"/>
    <p:sldId id="702" r:id="rId24"/>
    <p:sldId id="705" r:id="rId25"/>
    <p:sldId id="614" r:id="rId26"/>
    <p:sldId id="616" r:id="rId27"/>
    <p:sldId id="640" r:id="rId28"/>
    <p:sldId id="618" r:id="rId29"/>
    <p:sldId id="619" r:id="rId30"/>
    <p:sldId id="686" r:id="rId31"/>
    <p:sldId id="709" r:id="rId32"/>
    <p:sldId id="706" r:id="rId33"/>
    <p:sldId id="690" r:id="rId34"/>
    <p:sldId id="627" r:id="rId35"/>
    <p:sldId id="707" r:id="rId36"/>
    <p:sldId id="708" r:id="rId3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6"/>
            <p14:sldId id="673"/>
            <p14:sldId id="580"/>
            <p14:sldId id="704"/>
            <p14:sldId id="660"/>
            <p14:sldId id="605"/>
            <p14:sldId id="604"/>
            <p14:sldId id="608"/>
            <p14:sldId id="676"/>
            <p14:sldId id="674"/>
            <p14:sldId id="675"/>
            <p14:sldId id="677"/>
            <p14:sldId id="679"/>
            <p14:sldId id="678"/>
            <p14:sldId id="698"/>
            <p14:sldId id="693"/>
            <p14:sldId id="703"/>
            <p14:sldId id="710"/>
            <p14:sldId id="695"/>
            <p14:sldId id="689"/>
            <p14:sldId id="711"/>
            <p14:sldId id="700"/>
            <p14:sldId id="702"/>
            <p14:sldId id="705"/>
            <p14:sldId id="614"/>
            <p14:sldId id="616"/>
            <p14:sldId id="640"/>
            <p14:sldId id="618"/>
            <p14:sldId id="619"/>
            <p14:sldId id="686"/>
            <p14:sldId id="709"/>
            <p14:sldId id="706"/>
            <p14:sldId id="690"/>
            <p14:sldId id="627"/>
            <p14:sldId id="707"/>
            <p14:sldId id="7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1CC00"/>
    <a:srgbClr val="D8C7EE"/>
    <a:srgbClr val="E3F1D9"/>
    <a:srgbClr val="0092FF"/>
    <a:srgbClr val="F0D0D5"/>
    <a:srgbClr val="D9D08E"/>
    <a:srgbClr val="56D72C"/>
    <a:srgbClr val="FF8CD8"/>
    <a:srgbClr val="FF8B00"/>
    <a:srgbClr val="1F4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967" autoAdjust="0"/>
    <p:restoredTop sz="96327" autoAdjust="0"/>
  </p:normalViewPr>
  <p:slideViewPr>
    <p:cSldViewPr>
      <p:cViewPr varScale="1">
        <p:scale>
          <a:sx n="139" d="100"/>
          <a:sy n="139" d="100"/>
        </p:scale>
        <p:origin x="184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standard Python implementation is written in C. This means that every Python object is simply a cleverly-disguised C structure, which contains not only its value, but metadata as well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 C integer is essentially a label for a position in memory whose bytes encode an integer value. A Python integer is a pointer to a position in memory containing all the Python object information, including the bytes that contain the integer value</a:t>
            </a:r>
            <a:endParaRPr lang="en-GB" b="0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NumPy handles looping over array elements near-optimally—for example, taking strides into consideration to best utilize the computer’s fast cache memory</a:t>
            </a:r>
          </a:p>
          <a:p>
            <a:pPr marL="171450" indent="-171450">
              <a:buFontTx/>
              <a:buChar char="-"/>
            </a:pPr>
            <a:r>
              <a:rPr lang="en-US" dirty="0"/>
              <a:t>NumPy array -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single pointer to one contiguous block of data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Python list, on the other hand, contains a pointer to a block of pointers, each of which in turn points to a full Python object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35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59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sets of operations </a:t>
            </a:r>
          </a:p>
          <a:p>
            <a:r>
              <a:rPr lang="en-US" dirty="0"/>
              <a:t>1.Only change metadata</a:t>
            </a:r>
          </a:p>
          <a:p>
            <a:r>
              <a:rPr lang="en-US" dirty="0"/>
              <a:t>2. New memory block is allocated </a:t>
            </a:r>
            <a:r>
              <a:rPr lang="en-US" dirty="0">
                <a:sym typeface="Wingdings" pitchFamily="2" charset="2"/>
              </a:rPr>
              <a:t> return a copy (in NumPy we say)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sets of operations </a:t>
            </a:r>
          </a:p>
          <a:p>
            <a:r>
              <a:rPr lang="en-US" dirty="0"/>
              <a:t>1.Only change metadata</a:t>
            </a:r>
          </a:p>
          <a:p>
            <a:r>
              <a:rPr lang="en-US" dirty="0"/>
              <a:t>2. New memory block is allocated </a:t>
            </a:r>
            <a:r>
              <a:rPr lang="en-US" dirty="0">
                <a:sym typeface="Wingdings" pitchFamily="2" charset="2"/>
              </a:rPr>
              <a:t> return a copy (we say)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54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case, when one of the strides is 0 </a:t>
            </a:r>
            <a:r>
              <a:rPr lang="en-US" dirty="0">
                <a:sym typeface="Wingdings" pitchFamily="2" charset="2"/>
              </a:rPr>
              <a:t> duplicates without occupying more memory</a:t>
            </a:r>
            <a:endParaRPr lang="en-US" dirty="0"/>
          </a:p>
          <a:p>
            <a:r>
              <a:rPr lang="en-US" dirty="0"/>
              <a:t>Transition, other operations that can </a:t>
            </a:r>
          </a:p>
          <a:p>
            <a:endParaRPr lang="en-US" dirty="0"/>
          </a:p>
          <a:p>
            <a:r>
              <a:rPr lang="en-US" dirty="0" err="1"/>
              <a:t>Braodcasting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Imagine what happens if we have a stride of 0</a:t>
            </a:r>
          </a:p>
          <a:p>
            <a:r>
              <a:rPr lang="en-US" dirty="0"/>
              <a:t>It allows us to replicate the </a:t>
            </a:r>
            <a:r>
              <a:rPr lang="en-US" dirty="0" err="1"/>
              <a:t>sae</a:t>
            </a:r>
            <a:r>
              <a:rPr lang="en-US" dirty="0"/>
              <a:t> row without allocating extra memory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happens when it’s a 0?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55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Stride == 0 </a:t>
            </a:r>
            <a:r>
              <a:rPr lang="en-US" dirty="0">
                <a:sym typeface="Wingdings" pitchFamily="2" charset="2"/>
              </a:rPr>
              <a:t> then we are not actually moving in memory, same memory, we are looping over the same thing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464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Again the kaleidoscope metaphor, it’s an </a:t>
            </a:r>
            <a:r>
              <a:rPr lang="en-US" dirty="0" err="1"/>
              <a:t>aritifical</a:t>
            </a:r>
            <a:r>
              <a:rPr lang="en-US" dirty="0"/>
              <a:t> way to replicate something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97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1,2 examples and the notebook with the rules/ their implementation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46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only need to look at the arrays but al</a:t>
            </a:r>
          </a:p>
          <a:p>
            <a:endParaRPr lang="en-US" dirty="0"/>
          </a:p>
          <a:p>
            <a:r>
              <a:rPr lang="en-US" dirty="0"/>
              <a:t>NumPy kaleidoscope on looking at  the memory block </a:t>
            </a:r>
            <a:r>
              <a:rPr lang="en-US" dirty="0">
                <a:sym typeface="Wingdings" pitchFamily="2" charset="2"/>
              </a:rPr>
              <a:t> efficient operations</a:t>
            </a:r>
          </a:p>
          <a:p>
            <a:r>
              <a:rPr lang="en-US" dirty="0">
                <a:sym typeface="Wingdings" pitchFamily="2" charset="2"/>
              </a:rPr>
              <a:t>But we can also do stuff and not only look at the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094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997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many cases you can get away from using for loops by using those basic </a:t>
            </a:r>
            <a:r>
              <a:rPr lang="en-US" dirty="0" err="1"/>
              <a:t>operatons</a:t>
            </a:r>
            <a:r>
              <a:rPr lang="en-US" dirty="0"/>
              <a:t> or aggregation functions</a:t>
            </a:r>
          </a:p>
          <a:p>
            <a:endParaRPr lang="en-US" dirty="0"/>
          </a:p>
          <a:p>
            <a:r>
              <a:rPr lang="en-US" dirty="0"/>
              <a:t>Sometimes you’d need to be clever. E.g. use clever </a:t>
            </a:r>
            <a:r>
              <a:rPr lang="en-US" dirty="0" err="1"/>
              <a:t>broadcaintg</a:t>
            </a:r>
            <a:r>
              <a:rPr lang="en-US" dirty="0"/>
              <a:t> with </a:t>
            </a:r>
            <a:r>
              <a:rPr lang="en-US" dirty="0" err="1"/>
              <a:t>meshgrid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73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only efficient storage of data but also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NumPy package comes with a efficient operations on the data done efficiently in 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Option (usually forced, when using NumPy) to operate on entire arrays rather than on their individual elements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13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many cases you can get away from using for loops by using those basic </a:t>
            </a:r>
            <a:r>
              <a:rPr lang="en-US" dirty="0" err="1"/>
              <a:t>operatons</a:t>
            </a:r>
            <a:r>
              <a:rPr lang="en-US" dirty="0"/>
              <a:t> or aggregation functions</a:t>
            </a:r>
          </a:p>
          <a:p>
            <a:endParaRPr lang="en-US" dirty="0"/>
          </a:p>
          <a:p>
            <a:r>
              <a:rPr lang="en-US" dirty="0"/>
              <a:t>Sometimes you’d need to be clever. E.g. use clever </a:t>
            </a:r>
            <a:r>
              <a:rPr lang="en-US" dirty="0" err="1"/>
              <a:t>broadcaintg</a:t>
            </a:r>
            <a:r>
              <a:rPr lang="en-US" dirty="0"/>
              <a:t> with </a:t>
            </a:r>
            <a:r>
              <a:rPr lang="en-US" dirty="0" err="1"/>
              <a:t>meshgrid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433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From memory block too </a:t>
            </a:r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Режжелагин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тхе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отхер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блаоцк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боь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Inefficient algorithms stay inefficient</a:t>
            </a: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9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buFont typeface="Aptos" panose="020B0004020202020204" pitchFamily="34" charset="0"/>
              <a:buChar char="-"/>
            </a:pP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Memory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Since the standard Python implementation is written in C </a:t>
            </a: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every Python object is clevery disguised C structure</a:t>
            </a:r>
          </a:p>
          <a:p>
            <a:pPr marL="1143000" lvl="2" indent="-228600">
              <a:buFont typeface="Wingdings" pitchFamily="2" charset="2"/>
              <a:buChar char=""/>
            </a:pP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Contains not only value, but also</a:t>
            </a:r>
          </a:p>
          <a:p>
            <a:pPr marL="1143000" lvl="2" indent="-228600">
              <a:buFont typeface="Wingdings" pitchFamily="2" charset="2"/>
              <a:buChar char=""/>
            </a:pP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Metadata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 integer </a:t>
            </a: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label for a position in memory whose bytes encode an integer value</a:t>
            </a:r>
            <a:endParaRPr lang="en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Python integer </a:t>
            </a: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pointer to a position in memory containing all the Python object information, including the bytes that contain the integer value</a:t>
            </a:r>
            <a:endParaRPr lang="en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DE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occupies the minimum amount of memory required</a:t>
            </a:r>
            <a:endParaRPr lang="en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buFont typeface="Wingdings" pitchFamily="2" charset="2"/>
              <a:buChar char=""/>
            </a:pP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contiguous data </a:t>
            </a: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fast access</a:t>
            </a:r>
            <a:endParaRPr lang="en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buFont typeface="Wingdings" pitchFamily="2" charset="2"/>
              <a:buChar char=""/>
            </a:pP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fixed datatype </a:t>
            </a: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en-US" sz="1200" kern="100" dirty="0">
                <a:effectLst/>
                <a:highlight>
                  <a:srgbClr val="FF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optimized memory usage</a:t>
            </a:r>
            <a:endParaRPr lang="en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some operations can be done without touching the memory at all!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43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87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7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8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4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02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78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5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23.png"/><Relationship Id="rId4" Type="http://schemas.microsoft.com/office/2007/relationships/hdphoto" Target="../media/hdphoto7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microsoft.com/office/2007/relationships/hdphoto" Target="../media/hdphoto7.wdp"/><Relationship Id="rId5" Type="http://schemas.openxmlformats.org/officeDocument/2006/relationships/image" Target="../media/image22.png"/><Relationship Id="rId4" Type="http://schemas.openxmlformats.org/officeDocument/2006/relationships/image" Target="../media/image17.sv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Picture 5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B00CBF9A-044E-1080-FE23-084017B2C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871" y="1788522"/>
            <a:ext cx="8036257" cy="44952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630D173-77C6-9023-1641-66616134D88A}"/>
              </a:ext>
            </a:extLst>
          </p:cNvPr>
          <p:cNvSpPr txBox="1">
            <a:spLocks/>
          </p:cNvSpPr>
          <p:nvPr/>
        </p:nvSpPr>
        <p:spPr>
          <a:xfrm>
            <a:off x="2747628" y="552493"/>
            <a:ext cx="6696744" cy="148478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NumPy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8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0B3F010-D4A7-47CF-4DAF-66EC2B6A9350}"/>
              </a:ext>
            </a:extLst>
          </p:cNvPr>
          <p:cNvGraphicFramePr>
            <a:graphicFrameLocks noGrp="1"/>
          </p:cNvGraphicFramePr>
          <p:nvPr/>
        </p:nvGraphicFramePr>
        <p:xfrm>
          <a:off x="8307711" y="3187302"/>
          <a:ext cx="1892745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915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0AC2FAF-FE4B-C385-F712-830824B8B20A}"/>
              </a:ext>
            </a:extLst>
          </p:cNvPr>
          <p:cNvSpPr txBox="1"/>
          <p:nvPr/>
        </p:nvSpPr>
        <p:spPr>
          <a:xfrm>
            <a:off x="8245970" y="278092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F429F5C-59A9-35C0-0A48-922D25462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4" t="55936"/>
          <a:stretch/>
        </p:blipFill>
        <p:spPr bwMode="auto">
          <a:xfrm flipH="1">
            <a:off x="7868493" y="5469107"/>
            <a:ext cx="1121430" cy="9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A3E9AE0-EE5B-D10A-B8E8-6F7FE3E66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65001" r="61717" b="-186"/>
          <a:stretch/>
        </p:blipFill>
        <p:spPr bwMode="auto">
          <a:xfrm flipH="1">
            <a:off x="8723131" y="4925021"/>
            <a:ext cx="780492" cy="72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1491476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pic>
        <p:nvPicPr>
          <p:cNvPr id="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46D12CA3-C936-71D0-72A4-E1EBA9FED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4655840" y="2935887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393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51375"/>
              </p:ext>
            </p:extLst>
          </p:nvPr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223323"/>
              </p:ext>
            </p:extLst>
          </p:nvPr>
        </p:nvGraphicFramePr>
        <p:xfrm>
          <a:off x="4859403" y="5273497"/>
          <a:ext cx="2152904" cy="11513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328434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918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29757" y="297248"/>
            <a:ext cx="4406886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There are NumPy operations that can be performed just by changing the metadata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B0C21F17-8157-FADE-0452-073829313963}"/>
              </a:ext>
            </a:extLst>
          </p:cNvPr>
          <p:cNvSpPr txBox="1"/>
          <p:nvPr/>
        </p:nvSpPr>
        <p:spPr>
          <a:xfrm>
            <a:off x="421297" y="1486890"/>
            <a:ext cx="305066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very efficient --</a:t>
            </a:r>
            <a:r>
              <a:rPr lang="en-US" dirty="0"/>
              <a:t>&gt; </a:t>
            </a:r>
            <a:r>
              <a:rPr lang="en-US" b="1" dirty="0"/>
              <a:t>O(1)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2333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543771" y="3882516"/>
            <a:ext cx="2855028" cy="369332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What’s the output?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3DAC10-EBC9-C874-59B0-E5DB08787565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64195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AB595AD-5A35-FF37-9562-16DBE212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Fancy indexing in NumPy – reference slide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DCEB-C902-4DA4-559C-CF95FBC7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B65E9-86A7-4746-DA71-F3E0503B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87F01-5EDC-2805-32CD-AB6A9E24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8" name="Picture 7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0388936B-3721-BC25-2173-32D9B970E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398" y="1012375"/>
            <a:ext cx="7019664" cy="5356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49E6C0-47DC-AED6-7E4E-672E680F3B38}"/>
              </a:ext>
            </a:extLst>
          </p:cNvPr>
          <p:cNvSpPr txBox="1"/>
          <p:nvPr/>
        </p:nvSpPr>
        <p:spPr>
          <a:xfrm>
            <a:off x="407368" y="3550945"/>
            <a:ext cx="3010761" cy="523220"/>
          </a:xfrm>
          <a:prstGeom prst="rect">
            <a:avLst/>
          </a:prstGeom>
          <a:solidFill>
            <a:schemeClr val="tx1"/>
          </a:solidFill>
          <a:ln>
            <a:solidFill>
              <a:srgbClr val="D8C7EE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11CC00"/>
                </a:solidFill>
              </a:rPr>
              <a:t>A[[2, 2, 1], [2, 0, 0]]</a:t>
            </a:r>
          </a:p>
        </p:txBody>
      </p:sp>
    </p:spTree>
    <p:extLst>
      <p:ext uri="{BB962C8B-B14F-4D97-AF65-F5344CB8AC3E}">
        <p14:creationId xmlns:p14="http://schemas.microsoft.com/office/powerpoint/2010/main" val="1787957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BD61CE5-0B72-E86E-4DAD-4061A46F4F7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4508341" y="3429000"/>
            <a:ext cx="2855028" cy="646331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does the metadata look in this case?</a:t>
            </a:r>
            <a:endParaRPr lang="en-US" sz="2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E253C9-8D6C-A4B0-D786-59F90BF1F51A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53DAC10-EBC9-C874-59B0-E5DB08787565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57631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BCFBAE3-44B6-A356-64DE-C548C3BA10C3}"/>
              </a:ext>
            </a:extLst>
          </p:cNvPr>
          <p:cNvSpPr txBox="1"/>
          <p:nvPr/>
        </p:nvSpPr>
        <p:spPr>
          <a:xfrm>
            <a:off x="4504318" y="3214717"/>
            <a:ext cx="2855028" cy="646331"/>
          </a:xfrm>
          <a:prstGeom prst="rect">
            <a:avLst/>
          </a:prstGeom>
          <a:solidFill>
            <a:srgbClr val="E3F1D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this case new memory needs to be allocated</a:t>
            </a:r>
            <a:endParaRPr lang="en-US" sz="12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3ECBC920-951A-D5D8-ABBB-B08E73BAE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2322"/>
              </p:ext>
            </p:extLst>
          </p:nvPr>
        </p:nvGraphicFramePr>
        <p:xfrm>
          <a:off x="1212146" y="3891652"/>
          <a:ext cx="1468962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 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A9FF605-9CC6-B8B6-E614-1E9BA4290B61}"/>
              </a:ext>
            </a:extLst>
          </p:cNvPr>
          <p:cNvSpPr txBox="1"/>
          <p:nvPr/>
        </p:nvSpPr>
        <p:spPr>
          <a:xfrm>
            <a:off x="529604" y="3449313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D8C7EE"/>
                </a:solidFill>
              </a:rPr>
              <a:t>Another memory block</a:t>
            </a:r>
            <a:endParaRPr lang="en-CH" b="1" dirty="0">
              <a:solidFill>
                <a:srgbClr val="D8C7EE"/>
              </a:solidFill>
            </a:endParaRP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9C37957-2B24-B40E-13D0-BE18EF522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357269"/>
              </p:ext>
            </p:extLst>
          </p:nvPr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216584E5-CD2A-B42F-B59C-D403E4BC1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303761"/>
              </p:ext>
            </p:extLst>
          </p:nvPr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 64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(3,)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60A1E10A-7C5E-CADB-7A9C-35CDE368E9CD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74977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472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</a:t>
            </a:r>
            <a:r>
              <a:rPr lang="en-CH" sz="3200"/>
              <a:t>a </a:t>
            </a:r>
            <a:r>
              <a:rPr lang="en-US" sz="3200" dirty="0"/>
              <a:t>“</a:t>
            </a:r>
            <a:r>
              <a:rPr lang="en-CH" sz="3200" b="1"/>
              <a:t>view</a:t>
            </a:r>
            <a:r>
              <a:rPr lang="en-US" sz="3200" b="1" dirty="0"/>
              <a:t> “ of the original memory block</a:t>
            </a:r>
            <a:r>
              <a:rPr lang="en-CH" sz="3200"/>
              <a:t>, </a:t>
            </a:r>
            <a:r>
              <a:rPr lang="en-CH" sz="3200" dirty="0"/>
              <a:t>otherwise a new </a:t>
            </a:r>
            <a:r>
              <a:rPr lang="en-CH" sz="3200"/>
              <a:t>memory block </a:t>
            </a:r>
            <a:r>
              <a:rPr lang="en-CH" sz="3200" dirty="0"/>
              <a:t>needs to </a:t>
            </a:r>
            <a:r>
              <a:rPr lang="en-CH" sz="3200"/>
              <a:t>be allocated</a:t>
            </a:r>
            <a:r>
              <a:rPr lang="en-US" sz="3200" dirty="0"/>
              <a:t>, returning a </a:t>
            </a:r>
            <a:r>
              <a:rPr lang="en-US" sz="3200" b="1" dirty="0"/>
              <a:t>“copy”</a:t>
            </a:r>
            <a:endParaRPr lang="en-CH" sz="32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1026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0B451B4C-B58A-6A07-2C5D-1380F189A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52" y="2615945"/>
            <a:ext cx="3528392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11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</a:t>
            </a:r>
            <a:r>
              <a:rPr lang="en-CH" sz="3200"/>
              <a:t>a </a:t>
            </a:r>
            <a:r>
              <a:rPr lang="en-US" sz="3200" dirty="0"/>
              <a:t>“</a:t>
            </a:r>
            <a:r>
              <a:rPr lang="en-CH" sz="3200" b="1"/>
              <a:t>view</a:t>
            </a:r>
            <a:r>
              <a:rPr lang="en-US" sz="3200" b="1" dirty="0"/>
              <a:t> “ of the original memory block</a:t>
            </a:r>
            <a:r>
              <a:rPr lang="en-CH" sz="3200"/>
              <a:t>, </a:t>
            </a:r>
            <a:r>
              <a:rPr lang="en-CH" sz="3200" dirty="0"/>
              <a:t>otherwise a new </a:t>
            </a:r>
            <a:r>
              <a:rPr lang="en-CH" sz="3200"/>
              <a:t>memory block </a:t>
            </a:r>
            <a:r>
              <a:rPr lang="en-CH" sz="3200" dirty="0"/>
              <a:t>needs to </a:t>
            </a:r>
            <a:r>
              <a:rPr lang="en-CH" sz="3200"/>
              <a:t>be allocated</a:t>
            </a:r>
            <a:r>
              <a:rPr lang="en-US" sz="3200" dirty="0"/>
              <a:t>, returning a </a:t>
            </a:r>
            <a:r>
              <a:rPr lang="en-US" sz="3200" b="1" dirty="0"/>
              <a:t>“copy”</a:t>
            </a:r>
            <a:endParaRPr lang="en-CH" sz="32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838200" y="3871179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1026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0B451B4C-B58A-6A07-2C5D-1380F189A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52" y="2615945"/>
            <a:ext cx="3528392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1659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2EBAD-B6BC-4F66-2082-609F1CC7C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10515600" cy="4451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None/>
            </a:pPr>
            <a:endParaRPr lang="en-US" sz="2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62AFA2-9403-C60D-AB62-6A8F5F4A2108}"/>
              </a:ext>
            </a:extLst>
          </p:cNvPr>
          <p:cNvGrpSpPr/>
          <p:nvPr/>
        </p:nvGrpSpPr>
        <p:grpSpPr>
          <a:xfrm>
            <a:off x="6814753" y="287474"/>
            <a:ext cx="4539047" cy="1017923"/>
            <a:chOff x="7544544" y="377602"/>
            <a:chExt cx="4539047" cy="101792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DA188-0421-1750-2FF8-A1F5832D6EC7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8D36C9E-B2E6-E160-55DA-03691CD47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F7FCAD-A5CA-1F4C-3A76-9CC5D97E140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7A93DD-BB20-B3D3-E3B0-BE882D985413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7339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3843FC-6989-7AF7-59CA-65C1F7F7003B}"/>
              </a:ext>
            </a:extLst>
          </p:cNvPr>
          <p:cNvGrpSpPr/>
          <p:nvPr/>
        </p:nvGrpSpPr>
        <p:grpSpPr>
          <a:xfrm>
            <a:off x="4045527" y="5197229"/>
            <a:ext cx="4539047" cy="1040083"/>
            <a:chOff x="7432845" y="224587"/>
            <a:chExt cx="4539047" cy="104008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1CF4C97-AFA3-BDF5-C0DC-CA4453E304BB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7CCD2C-F4A7-6E3C-610E-F4C59B3563A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BC29C379-6E9E-A80C-B045-CB0844326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3E2088-2E69-D59D-C191-2E48A98FC74A}"/>
                </a:ext>
              </a:extLst>
            </p:cNvPr>
            <p:cNvSpPr txBox="1"/>
            <p:nvPr/>
          </p:nvSpPr>
          <p:spPr>
            <a:xfrm>
              <a:off x="8606652" y="551365"/>
              <a:ext cx="25936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B8B333-AA04-DB22-58FB-5BBEF61673C4}"/>
              </a:ext>
            </a:extLst>
          </p:cNvPr>
          <p:cNvSpPr txBox="1">
            <a:spLocks/>
          </p:cNvSpPr>
          <p:nvPr/>
        </p:nvSpPr>
        <p:spPr>
          <a:xfrm>
            <a:off x="838200" y="1065672"/>
            <a:ext cx="10515600" cy="445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012821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/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/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662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31670"/>
              </p:ext>
            </p:extLst>
          </p:nvPr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7D1-A221-0B2A-E14C-D8F12C149CFF}"/>
              </a:ext>
            </a:extLst>
          </p:cNvPr>
          <p:cNvSpPr txBox="1"/>
          <p:nvPr/>
        </p:nvSpPr>
        <p:spPr>
          <a:xfrm>
            <a:off x="6879070" y="2707475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00919"/>
              </p:ext>
            </p:extLst>
          </p:nvPr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C92FBA3-7A74-D79E-0BDC-7F5F938E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05785"/>
              </p:ext>
            </p:extLst>
          </p:nvPr>
        </p:nvGraphicFramePr>
        <p:xfrm>
          <a:off x="7032104" y="3105596"/>
          <a:ext cx="3960441" cy="146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066856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45982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079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204848-80F2-B48D-89AB-842A91188B62}"/>
              </a:ext>
            </a:extLst>
          </p:cNvPr>
          <p:cNvSpPr txBox="1"/>
          <p:nvPr/>
        </p:nvSpPr>
        <p:spPr>
          <a:xfrm>
            <a:off x="7356140" y="1539761"/>
            <a:ext cx="3312368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As a result, we obtain a view with duplicated rows, without using extra memory!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92A0B3C-F535-C515-7BA9-63C0DA243A54}"/>
              </a:ext>
            </a:extLst>
          </p:cNvPr>
          <p:cNvSpPr/>
          <p:nvPr/>
        </p:nvSpPr>
        <p:spPr>
          <a:xfrm>
            <a:off x="6879070" y="3482294"/>
            <a:ext cx="4257490" cy="1273176"/>
          </a:xfrm>
          <a:prstGeom prst="rect">
            <a:avLst/>
          </a:prstGeom>
          <a:solidFill>
            <a:schemeClr val="accent5">
              <a:lumMod val="60000"/>
              <a:lumOff val="40000"/>
              <a:alpha val="7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BA4E96D2-A9FF-6187-27A0-62E7A64EF6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01" b="8175"/>
          <a:stretch/>
        </p:blipFill>
        <p:spPr bwMode="auto">
          <a:xfrm>
            <a:off x="7512099" y="4329970"/>
            <a:ext cx="3528392" cy="199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/>
              <a:t>NumPy </a:t>
            </a:r>
            <a:r>
              <a:rPr lang="en-CH" sz="3200" dirty="0"/>
              <a:t>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80" y="2125380"/>
            <a:ext cx="5544616" cy="3374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75" t="3011" r="23610" b="3011"/>
          <a:stretch/>
        </p:blipFill>
        <p:spPr>
          <a:xfrm>
            <a:off x="7205717" y="1268760"/>
            <a:ext cx="4141156" cy="336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8394-9297-BF78-899E-FE0EA9DA4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45832" cy="903635"/>
          </a:xfrm>
        </p:spPr>
        <p:txBody>
          <a:bodyPr>
            <a:normAutofit fontScale="9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Broadcasting notebook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2925-017E-7905-790B-D87174595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408" y="1761157"/>
            <a:ext cx="10515600" cy="4692179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how NumPy treats arrays with different shapes during arithmetic operations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Rules of broadcasting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1: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two arrays differ in their number of dimensions, the shape of the one with fewer dimensions is </a:t>
            </a:r>
            <a:r>
              <a:rPr lang="en-GB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padded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 with ones on its leading (left) side.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2: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shape of the two arrays does not match in any dimension, the array with shape equal to 1 in that dimension is stretched to match the other shape.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3: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in any dimension the sizes disagree and neither is equal to 1, an error is raised.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990E-948E-E164-8594-ED9EA46A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6BAE-E183-D8A4-CE69-82763C05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70B4-1A31-0DC3-04E0-C7A07AB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AD262AB-6A20-6C90-5CBA-9D9F8650E459}"/>
              </a:ext>
            </a:extLst>
          </p:cNvPr>
          <p:cNvGrpSpPr/>
          <p:nvPr/>
        </p:nvGrpSpPr>
        <p:grpSpPr>
          <a:xfrm>
            <a:off x="6814753" y="250837"/>
            <a:ext cx="4539047" cy="1017923"/>
            <a:chOff x="7544544" y="377602"/>
            <a:chExt cx="4539047" cy="10179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8F781E-4D54-69F2-CEEB-EF71AD524A6A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54D8C7B5-2CE7-9CBF-E4B7-ED498BD28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677BF6-A8C8-40B1-8E97-D053A30A794E}"/>
                </a:ext>
              </a:extLst>
            </p:cNvPr>
            <p:cNvSpPr txBox="1"/>
            <p:nvPr/>
          </p:nvSpPr>
          <p:spPr>
            <a:xfrm>
              <a:off x="8316096" y="377602"/>
              <a:ext cx="34826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Dive in </a:t>
              </a:r>
              <a:r>
                <a:rPr lang="en-GB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Broadcastig</a:t>
              </a:r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endParaRPr lang="en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B99B32E-8409-2BC1-8799-D35876B72426}"/>
                </a:ext>
              </a:extLst>
            </p:cNvPr>
            <p:cNvSpPr txBox="1"/>
            <p:nvPr/>
          </p:nvSpPr>
          <p:spPr>
            <a:xfrm>
              <a:off x="8454428" y="695283"/>
              <a:ext cx="3482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broadcasting.ipynb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8418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74C7E5-E943-54B0-03A2-03F9E27B81D1}"/>
              </a:ext>
            </a:extLst>
          </p:cNvPr>
          <p:cNvSpPr txBox="1">
            <a:spLocks/>
          </p:cNvSpPr>
          <p:nvPr/>
        </p:nvSpPr>
        <p:spPr>
          <a:xfrm>
            <a:off x="1064637" y="86414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5400"/>
              <a:t>NumPy’s speed efficiency</a:t>
            </a:r>
            <a:endParaRPr lang="en-CH" sz="540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BB9A70B-9412-47BC-4358-A05248F9FA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9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6" b="89646" l="7000" r="90846">
                        <a14:foregroundMark x1="20846" y1="15259" x2="16308" y2="11580"/>
                        <a14:foregroundMark x1="16308" y1="11580" x2="9231" y2="43052"/>
                        <a14:foregroundMark x1="9231" y1="43052" x2="8462" y2="58174"/>
                        <a14:foregroundMark x1="8462" y1="58174" x2="9769" y2="68120"/>
                        <a14:foregroundMark x1="9769" y1="68120" x2="11923" y2="73978"/>
                        <a14:foregroundMark x1="11923" y1="73978" x2="13769" y2="71662"/>
                        <a14:foregroundMark x1="80231" y1="16349" x2="89538" y2="16485"/>
                        <a14:foregroundMark x1="89538" y1="16485" x2="90923" y2="70981"/>
                        <a14:foregroundMark x1="90923" y1="70981" x2="87154" y2="75886"/>
                        <a14:foregroundMark x1="87154" y1="75886" x2="82769" y2="75341"/>
                        <a14:foregroundMark x1="8769" y1="38828" x2="7077" y2="46049"/>
                        <a14:foregroundMark x1="7077" y1="46049" x2="7000" y2="46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0" t="8788" r="6479" b="9314"/>
          <a:stretch/>
        </p:blipFill>
        <p:spPr bwMode="auto">
          <a:xfrm>
            <a:off x="3795817" y="2684836"/>
            <a:ext cx="4600366" cy="240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63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727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An array could be represented as </a:t>
            </a:r>
            <a:r>
              <a:rPr lang="en-CH"/>
              <a:t>a list-of-lists</a:t>
            </a:r>
            <a:endParaRPr lang="en-CH" dirty="0"/>
          </a:p>
          <a:p>
            <a:r>
              <a:rPr lang="en-US" dirty="0">
                <a:highlight>
                  <a:srgbClr val="F0D0D5"/>
                </a:highlight>
              </a:rPr>
              <a:t>W</a:t>
            </a:r>
            <a:r>
              <a:rPr lang="en-CH">
                <a:highlight>
                  <a:srgbClr val="F0D0D5"/>
                </a:highlight>
              </a:rPr>
              <a:t>hy are NumPy </a:t>
            </a:r>
            <a:r>
              <a:rPr lang="en-CH" dirty="0">
                <a:highlight>
                  <a:srgbClr val="F0D0D5"/>
                </a:highlight>
              </a:rPr>
              <a:t>arrays better than a </a:t>
            </a:r>
            <a:r>
              <a:rPr lang="en-CH">
                <a:highlight>
                  <a:srgbClr val="F0D0D5"/>
                </a:highlight>
              </a:rPr>
              <a:t>list-of-lists?</a:t>
            </a:r>
            <a:endParaRPr lang="en-US" dirty="0">
              <a:highlight>
                <a:srgbClr val="F0D0D5"/>
              </a:highlight>
            </a:endParaRPr>
          </a:p>
          <a:p>
            <a:pPr marL="0" indent="0">
              <a:buNone/>
            </a:pPr>
            <a:r>
              <a:rPr lang="en-US" dirty="0"/>
              <a:t>	**Computer architecture</a:t>
            </a:r>
            <a:r>
              <a:rPr lang="en-CH"/>
              <a:t> class</a:t>
            </a:r>
            <a:r>
              <a:rPr lang="en-US" dirty="0"/>
              <a:t>**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26422D6-AA01-D38A-5D17-32BA6BDF7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190" y="4212519"/>
            <a:ext cx="2648106" cy="19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3F46C4D-52F2-AFF7-AF1F-A2490B15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67" y="1380306"/>
            <a:ext cx="7074233" cy="2984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operations performed on entire arrays </a:t>
            </a:r>
            <a:r>
              <a:rPr lang="en-US" b="1" dirty="0"/>
              <a:t>at once</a:t>
            </a:r>
            <a:endParaRPr lang="en-US" dirty="0"/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Faster computation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/>
              <a:t>no looping through each </a:t>
            </a:r>
            <a:br>
              <a:rPr lang="en-US" dirty="0"/>
            </a:br>
            <a:r>
              <a:rPr lang="en-US" dirty="0"/>
              <a:t>element individually</a:t>
            </a:r>
            <a:endParaRPr lang="en-US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B097255-0B89-85D5-E95B-66BEB0105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8832304" y="2869703"/>
            <a:ext cx="2072076" cy="18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FCBAFFC-6091-2C15-7E54-A2BDDB8711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Vectorization</a:t>
            </a:r>
            <a:endParaRPr lang="en-US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50BCFD86-BFA7-CF0A-975F-1F1B54A35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8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78" b="98278" l="167" r="99250">
                        <a14:foregroundMark x1="29167" y1="43667" x2="10333" y2="31556"/>
                        <a14:foregroundMark x1="10333" y1="31556" x2="5667" y2="21667"/>
                        <a14:foregroundMark x1="4500" y1="20667" x2="1917" y2="20111"/>
                        <a14:foregroundMark x1="11417" y1="43500" x2="667" y2="44056"/>
                        <a14:foregroundMark x1="667" y1="44056" x2="167" y2="44278"/>
                        <a14:foregroundMark x1="73500" y1="45389" x2="99000" y2="45778"/>
                        <a14:foregroundMark x1="97250" y1="46000" x2="99250" y2="91778"/>
                        <a14:foregroundMark x1="99250" y1="91778" x2="99250" y2="91778"/>
                        <a14:foregroundMark x1="92917" y1="89444" x2="70083" y2="96444"/>
                        <a14:foregroundMark x1="70083" y1="96444" x2="26167" y2="98333"/>
                        <a14:foregroundMark x1="26167" y1="98333" x2="22500" y2="97778"/>
                        <a14:foregroundMark x1="80417" y1="45000" x2="82667" y2="24056"/>
                        <a14:foregroundMark x1="82667" y1="24056" x2="89417" y2="10611"/>
                        <a14:foregroundMark x1="89417" y1="10611" x2="89167" y2="10056"/>
                        <a14:foregroundMark x1="93500" y1="39056" x2="92917" y2="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920" y="2147286"/>
            <a:ext cx="2220358" cy="333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187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3F46C4D-52F2-AFF7-AF1F-A2490B15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67" y="1092274"/>
            <a:ext cx="7074233" cy="2984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operations performed on entire arrays </a:t>
            </a:r>
            <a:r>
              <a:rPr lang="en-US" b="1" dirty="0"/>
              <a:t>at once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Single function call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Faster computation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/>
              <a:t>no looping through each </a:t>
            </a:r>
            <a:br>
              <a:rPr lang="en-US" dirty="0"/>
            </a:br>
            <a:r>
              <a:rPr lang="en-US" dirty="0"/>
              <a:t>element individually</a:t>
            </a:r>
            <a:endParaRPr lang="en-US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8369C-0F09-D31D-E712-C8BCBEE33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9" y="3794810"/>
            <a:ext cx="5608705" cy="26585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37A38-DE90-B5AA-932D-552042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945"/>
          <a:stretch/>
        </p:blipFill>
        <p:spPr>
          <a:xfrm>
            <a:off x="6135077" y="2571693"/>
            <a:ext cx="5793571" cy="3809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DDFDEC-BD66-3B1A-2A1A-675E4E6AE2F0}"/>
              </a:ext>
            </a:extLst>
          </p:cNvPr>
          <p:cNvSpPr txBox="1"/>
          <p:nvPr/>
        </p:nvSpPr>
        <p:spPr>
          <a:xfrm>
            <a:off x="343279" y="3210035"/>
            <a:ext cx="3597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Basic operators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B097255-0B89-85D5-E95B-66BEB0105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408368" y="94425"/>
            <a:ext cx="2072076" cy="18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FCBAFFC-6091-2C15-7E54-A2BDDB8711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Vectorization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CC31F-707D-2A11-F835-89705FD74B85}"/>
              </a:ext>
            </a:extLst>
          </p:cNvPr>
          <p:cNvSpPr txBox="1"/>
          <p:nvPr/>
        </p:nvSpPr>
        <p:spPr>
          <a:xfrm>
            <a:off x="6308416" y="1980129"/>
            <a:ext cx="4922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Aggregation functions</a:t>
            </a:r>
          </a:p>
        </p:txBody>
      </p:sp>
    </p:spTree>
    <p:extLst>
      <p:ext uri="{BB962C8B-B14F-4D97-AF65-F5344CB8AC3E}">
        <p14:creationId xmlns:p14="http://schemas.microsoft.com/office/powerpoint/2010/main" val="1506021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8A978-5AE6-D2C6-FD5E-AA28C70AE203}"/>
              </a:ext>
            </a:extLst>
          </p:cNvPr>
          <p:cNvSpPr txBox="1"/>
          <p:nvPr/>
        </p:nvSpPr>
        <p:spPr>
          <a:xfrm>
            <a:off x="1054832" y="5063808"/>
            <a:ext cx="6192688" cy="954107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2800"/>
              <a:t>How is efficiency of Python vs C in the Big-O sense?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318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270301"/>
            <a:ext cx="5432152" cy="303861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33F7F2E9-4B44-201A-B2AA-AA1BAF694C63}"/>
              </a:ext>
            </a:extLst>
          </p:cNvPr>
          <p:cNvGrpSpPr/>
          <p:nvPr/>
        </p:nvGrpSpPr>
        <p:grpSpPr>
          <a:xfrm>
            <a:off x="3834240" y="4524224"/>
            <a:ext cx="4539047" cy="1040083"/>
            <a:chOff x="7432845" y="224587"/>
            <a:chExt cx="4539047" cy="10400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44712-A889-D87B-CE9F-2E2D1BD97142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CCC0B9-EB1C-BF06-1087-392CAFA6432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7E25DE2-14BD-E8C8-0030-26AAAFC20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F7321B-A9BB-F1B2-590D-17E96D76C29F}"/>
                </a:ext>
              </a:extLst>
            </p:cNvPr>
            <p:cNvSpPr txBox="1"/>
            <p:nvPr/>
          </p:nvSpPr>
          <p:spPr>
            <a:xfrm>
              <a:off x="8211275" y="551365"/>
              <a:ext cx="36369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 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8E7A3835-9EEC-0FA1-95D6-23DFBFA81C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8373287" y="1705247"/>
            <a:ext cx="2383060" cy="216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1079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HERE INSERT Tabular Data SLIDES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65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AD5C-CA0E-4469-3878-8027B892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DC33F-5E5F-8A5D-6A54-3C100113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CF6094-3310-19FD-44C0-CA5320E6A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19EF6-1CA3-8DEC-87DC-6DD10B6B0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212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6174-93E7-EFC7-FCC5-823651965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D7C974-0191-71EC-4F4A-26893019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C3DE08-23F9-911B-D21E-423D4037D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979D7-55D4-48D4-7F6F-D1F6305C5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88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6752"/>
            <a:ext cx="11085984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</a:t>
            </a:r>
            <a:r>
              <a:rPr lang="en-CH"/>
              <a:t>all!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69469-D1BA-0AB5-B349-7245F4BE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752" y="2681850"/>
            <a:ext cx="7772400" cy="363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22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all!</a:t>
            </a:r>
          </a:p>
          <a:p>
            <a:pPr marL="457200" indent="-457200">
              <a:buAutoNum type="arabicParenR"/>
            </a:pPr>
            <a:r>
              <a:rPr lang="en-US" b="1" dirty="0"/>
              <a:t>Speed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Many </a:t>
            </a:r>
            <a:r>
              <a:rPr lang="en-CH" dirty="0"/>
              <a:t>operations can be done very efficiently </a:t>
            </a:r>
            <a:r>
              <a:rPr lang="en-CH"/>
              <a:t>in C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avoid </a:t>
            </a:r>
            <a:r>
              <a:rPr lang="en-CH" dirty="0"/>
              <a:t>Python for-loops at all costs</a:t>
            </a:r>
            <a:r>
              <a:rPr lang="en-CH"/>
              <a:t>! </a:t>
            </a:r>
            <a:endParaRPr lang="en-US" dirty="0"/>
          </a:p>
          <a:p>
            <a:pPr lvl="1"/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operating on entire arrays rather than their individual elements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“</a:t>
            </a:r>
            <a:r>
              <a:rPr lang="en-CH" dirty="0"/>
              <a:t>vectorize” </a:t>
            </a:r>
            <a:r>
              <a:rPr lang="en-CH"/>
              <a:t>the code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1EE9AE-67CD-A43B-936B-969D08920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1" t="10209" r="8000" b="9501"/>
          <a:stretch/>
        </p:blipFill>
        <p:spPr>
          <a:xfrm>
            <a:off x="8472264" y="3725160"/>
            <a:ext cx="3528392" cy="2577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BFD2F-D4D0-8255-D1B5-8BECDACCEF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" t="15829" r="73653" b="30528"/>
          <a:stretch/>
        </p:blipFill>
        <p:spPr>
          <a:xfrm>
            <a:off x="9228348" y="1180495"/>
            <a:ext cx="2016224" cy="195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637" y="864144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/>
              <a:t>NumPy’s </a:t>
            </a:r>
            <a:r>
              <a:rPr lang="en-CH" sz="5400" dirty="0"/>
              <a:t>memory efficiency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50D2DE-BD0B-73BB-280D-F9F23AAC0570}"/>
              </a:ext>
            </a:extLst>
          </p:cNvPr>
          <p:cNvGrpSpPr/>
          <p:nvPr/>
        </p:nvGrpSpPr>
        <p:grpSpPr>
          <a:xfrm>
            <a:off x="1560592" y="2420888"/>
            <a:ext cx="9229953" cy="3692571"/>
            <a:chOff x="1201849" y="2846341"/>
            <a:chExt cx="9229953" cy="369257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080ED24-D58A-41F1-9331-4016FF5E5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25" b="94500" l="9774" r="89850">
                          <a14:foregroundMark x1="35338" y1="37750" x2="15789" y2="32875"/>
                          <a14:foregroundMark x1="34962" y1="35375" x2="30827" y2="27625"/>
                          <a14:foregroundMark x1="32143" y1="30125" x2="32895" y2="19125"/>
                          <a14:foregroundMark x1="32895" y1="19125" x2="21053" y2="11625"/>
                          <a14:foregroundMark x1="21053" y1="11625" x2="35526" y2="3500"/>
                          <a14:foregroundMark x1="35526" y1="3500" x2="46992" y2="125"/>
                          <a14:foregroundMark x1="73684" y1="125" x2="72744" y2="16250"/>
                          <a14:foregroundMark x1="76880" y1="14375" x2="66165" y2="33750"/>
                          <a14:foregroundMark x1="29323" y1="35625" x2="42481" y2="44875"/>
                          <a14:foregroundMark x1="34962" y1="40750" x2="38534" y2="51375"/>
                          <a14:foregroundMark x1="38534" y1="51375" x2="38346" y2="51375"/>
                          <a14:foregroundMark x1="31767" y1="59875" x2="31391" y2="76500"/>
                          <a14:foregroundMark x1="37406" y1="70750" x2="37406" y2="88875"/>
                          <a14:foregroundMark x1="25564" y1="72750" x2="25564" y2="94500"/>
                          <a14:foregroundMark x1="49812" y1="59875" x2="50188" y2="80375"/>
                          <a14:foregroundMark x1="50188" y1="93750" x2="47744" y2="77125"/>
                          <a14:foregroundMark x1="66729" y1="69375" x2="74060" y2="73250"/>
                          <a14:foregroundMark x1="70677" y1="64000" x2="54699" y2="66375"/>
                          <a14:foregroundMark x1="54699" y1="66375" x2="63722" y2="67750"/>
                          <a14:foregroundMark x1="31767" y1="64750" x2="18797" y2="71500"/>
                          <a14:foregroundMark x1="18797" y1="71500" x2="11654" y2="71875"/>
                          <a14:foregroundMark x1="24812" y1="61000" x2="26316" y2="68875"/>
                          <a14:foregroundMark x1="49436" y1="78375" x2="49812" y2="81750"/>
                          <a14:foregroundMark x1="54323" y1="75125" x2="55451" y2="79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8" r="19596" b="3099"/>
            <a:stretch/>
          </p:blipFill>
          <p:spPr bwMode="auto">
            <a:xfrm>
              <a:off x="3986223" y="2852936"/>
              <a:ext cx="1697012" cy="3491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8CFA1610-192A-3DDC-23A8-908D818A4E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58" b="91432" l="6452" r="89564">
                          <a14:foregroundMark x1="12713" y1="23657" x2="6452" y2="15090"/>
                          <a14:foregroundMark x1="6452" y1="15090" x2="8349" y2="27238"/>
                          <a14:foregroundMark x1="25806" y1="12660" x2="39658" y2="9974"/>
                          <a14:foregroundMark x1="39658" y1="9974" x2="55218" y2="10742"/>
                          <a14:foregroundMark x1="55218" y1="10742" x2="42505" y2="6266"/>
                          <a14:foregroundMark x1="42505" y1="6266" x2="27894" y2="6010"/>
                          <a14:foregroundMark x1="27894" y1="6010" x2="27324" y2="5882"/>
                          <a14:foregroundMark x1="81784" y1="35806" x2="89943" y2="29156"/>
                          <a14:foregroundMark x1="57495" y1="76726" x2="46110" y2="91560"/>
                          <a14:foregroundMark x1="40417" y1="6394" x2="33017" y2="25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" t="1228" r="5180" b="8198"/>
            <a:stretch/>
          </p:blipFill>
          <p:spPr bwMode="auto">
            <a:xfrm>
              <a:off x="7941165" y="2852936"/>
              <a:ext cx="2490637" cy="36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764DE420-78D7-6644-61E2-1D8E34B7F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9200" y1="76900" x2="55000" y2="77800"/>
                          <a14:foregroundMark x1="64200" y1="78400" x2="60800" y2="82900"/>
                          <a14:foregroundMark x1="72300" y1="80800" x2="73300" y2="78300"/>
                          <a14:foregroundMark x1="72600" y1="67400" x2="73800" y2="71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32" t="14700" r="22219" b="16000"/>
            <a:stretch/>
          </p:blipFill>
          <p:spPr bwMode="auto">
            <a:xfrm>
              <a:off x="1201849" y="2852936"/>
              <a:ext cx="2503915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72DC083D-4D14-1347-5ACD-E448BB6AA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698" b="92590" l="9872" r="89779">
                          <a14:foregroundMark x1="62485" y1="8129" x2="70383" y2="7698"/>
                          <a14:foregroundMark x1="34727" y1="31295" x2="23113" y2="31799"/>
                          <a14:foregroundMark x1="23113" y1="31799" x2="18931" y2="27698"/>
                          <a14:foregroundMark x1="18931" y1="27554" x2="18931" y2="27554"/>
                          <a14:foregroundMark x1="24158" y1="47986" x2="15215" y2="54317"/>
                          <a14:foregroundMark x1="15215" y1="54317" x2="16725" y2="58345"/>
                          <a14:foregroundMark x1="31127" y1="47842" x2="31127" y2="55252"/>
                          <a14:foregroundMark x1="31127" y1="55252" x2="34843" y2="61871"/>
                          <a14:foregroundMark x1="34843" y1="61871" x2="35192" y2="61942"/>
                          <a14:foregroundMark x1="49477" y1="77338" x2="49013" y2="85899"/>
                          <a14:foregroundMark x1="55052" y1="78345" x2="54820" y2="88129"/>
                          <a14:foregroundMark x1="53775" y1="87986" x2="38328" y2="87698"/>
                          <a14:foregroundMark x1="38328" y1="87554" x2="39024" y2="92590"/>
                          <a14:foregroundMark x1="22067" y1="58058" x2="14402" y2="63525"/>
                          <a14:foregroundMark x1="14402" y1="63525" x2="12427" y2="66043"/>
                          <a14:foregroundMark x1="15563" y1="65612" x2="15563" y2="676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9" t="4851" r="21184" b="7315"/>
            <a:stretch/>
          </p:blipFill>
          <p:spPr bwMode="auto">
            <a:xfrm>
              <a:off x="5963694" y="2846341"/>
              <a:ext cx="1697012" cy="346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087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873692" y="703545"/>
            <a:ext cx="237626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array data is stored in a contiguous memory block, using native data types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C027001-4640-7562-1B6A-6239F78D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91679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37DD10C-3EC8-BB57-BACE-3BE7D2304643}"/>
              </a:ext>
            </a:extLst>
          </p:cNvPr>
          <p:cNvSpPr txBox="1"/>
          <p:nvPr/>
        </p:nvSpPr>
        <p:spPr>
          <a:xfrm>
            <a:off x="551384" y="1526188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DAE04-FE39-7DF4-73FA-EC0C30FC9EBB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</p:spTree>
    <p:extLst>
      <p:ext uri="{BB962C8B-B14F-4D97-AF65-F5344CB8AC3E}">
        <p14:creationId xmlns:p14="http://schemas.microsoft.com/office/powerpoint/2010/main" val="3915896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4271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75569"/>
              </p:ext>
            </p:extLst>
          </p:nvPr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254084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3549102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107829</TotalTime>
  <Words>3580</Words>
  <Application>Microsoft Macintosh PowerPoint</Application>
  <PresentationFormat>Widescreen</PresentationFormat>
  <Paragraphs>939</Paragraphs>
  <Slides>36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Aptos</vt:lpstr>
      <vt:lpstr>Arial</vt:lpstr>
      <vt:lpstr>Calibri</vt:lpstr>
      <vt:lpstr>Calibri Light</vt:lpstr>
      <vt:lpstr>Consolas</vt:lpstr>
      <vt:lpstr>Courier New</vt:lpstr>
      <vt:lpstr>Harding</vt:lpstr>
      <vt:lpstr>Helvetica Neue</vt:lpstr>
      <vt:lpstr>Source Sans Pro</vt:lpstr>
      <vt:lpstr>Wingdings</vt:lpstr>
      <vt:lpstr>Office Theme</vt:lpstr>
      <vt:lpstr>PowerPoint Presentation</vt:lpstr>
      <vt:lpstr>NumPy – huh, yeah – what’s it good for?</vt:lpstr>
      <vt:lpstr>NumPy – huh, yeah – what’s it good for?</vt:lpstr>
      <vt:lpstr>Efficiency of NumPy</vt:lpstr>
      <vt:lpstr>Efficiency of NumPy</vt:lpstr>
      <vt:lpstr>NumPy’s memory efficiency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Fancy indexing in NumPy – reference slide</vt:lpstr>
      <vt:lpstr>PowerPoint Presentation</vt:lpstr>
      <vt:lpstr>PowerPoint Presentation</vt:lpstr>
      <vt:lpstr>Operations that only change the metadata return a “view “ of the original memory block, otherwise a new memory block needs to be allocated, returning a “copy”</vt:lpstr>
      <vt:lpstr>Operations that only change the metadata return a “view “ of the original memory block, otherwise a new memory block needs to be allocated, returning a “copy”</vt:lpstr>
      <vt:lpstr>NumPy views and copies</vt:lpstr>
      <vt:lpstr>NumPy views and copies</vt:lpstr>
      <vt:lpstr>A special kind of view: broadcasting operations</vt:lpstr>
      <vt:lpstr>A special kind of view: broadcasting operations</vt:lpstr>
      <vt:lpstr>NumPy uses broadcasting to perform operation on arrays of different shape without having to allocate extra memory</vt:lpstr>
      <vt:lpstr>Broadcasting notebook summary</vt:lpstr>
      <vt:lpstr>PowerPoint Presentation</vt:lpstr>
      <vt:lpstr>For-loops in Python vs in C</vt:lpstr>
      <vt:lpstr>PowerPoint Presentation</vt:lpstr>
      <vt:lpstr>PowerPoint Presentation</vt:lpstr>
      <vt:lpstr>For-loops in Python vs in C</vt:lpstr>
      <vt:lpstr>Exercise: vectorize the code</vt:lpstr>
      <vt:lpstr>HERE INSERT Tabular Data SLIDES</vt:lpstr>
      <vt:lpstr>PowerPoint Presentation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Metodieva, Verjinia</cp:lastModifiedBy>
  <cp:revision>1451</cp:revision>
  <cp:lastPrinted>2017-08-28T05:46:03Z</cp:lastPrinted>
  <dcterms:created xsi:type="dcterms:W3CDTF">2010-10-01T16:09:12Z</dcterms:created>
  <dcterms:modified xsi:type="dcterms:W3CDTF">2024-08-28T09:10:30Z</dcterms:modified>
</cp:coreProperties>
</file>

<file path=docProps/thumbnail.jpeg>
</file>